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465" r:id="rId2"/>
    <p:sldId id="476" r:id="rId3"/>
    <p:sldId id="401" r:id="rId4"/>
    <p:sldId id="451" r:id="rId5"/>
    <p:sldId id="309" r:id="rId6"/>
    <p:sldId id="460" r:id="rId7"/>
    <p:sldId id="471" r:id="rId8"/>
    <p:sldId id="472" r:id="rId9"/>
    <p:sldId id="459" r:id="rId10"/>
    <p:sldId id="473" r:id="rId11"/>
    <p:sldId id="474" r:id="rId12"/>
    <p:sldId id="313" r:id="rId13"/>
    <p:sldId id="477" r:id="rId14"/>
    <p:sldId id="429" r:id="rId15"/>
    <p:sldId id="44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000099"/>
    <a:srgbClr val="000000"/>
    <a:srgbClr val="EAEAEA"/>
    <a:srgbClr val="DDDDDD"/>
    <a:srgbClr val="C0C0C0"/>
    <a:srgbClr val="A50021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28" autoAdjust="0"/>
    <p:restoredTop sz="81818" autoAdjust="0"/>
  </p:normalViewPr>
  <p:slideViewPr>
    <p:cSldViewPr>
      <p:cViewPr varScale="1">
        <p:scale>
          <a:sx n="79" d="100"/>
          <a:sy n="79" d="100"/>
        </p:scale>
        <p:origin x="-11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4BFE7FD-62EB-43F8-8BDF-973187F92DEC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D334D9D-6345-4DC4-917A-6D7AAE289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905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Адрес рисунка - </a:t>
            </a:r>
            <a:r>
              <a:rPr lang="sq-AL" smtClean="0"/>
              <a:t>http://img1.liveinternet.ru/images/attach/c/1//56/619/56619783_IMG_0001.jpg</a:t>
            </a: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AF69F0-5E4A-48C9-94FB-2D6118F8242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Анимация построена на триггерах. Щелчок по вопросу выводит на слайд документ, щелчок по документу выводит на слайд вопрос</a:t>
            </a:r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9CA142-45A6-492A-96BD-33BC443E45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Выполнение задания в режиме просмотра возможно при использовании встроенных средств </a:t>
            </a:r>
            <a:r>
              <a:rPr lang="en-US" smtClean="0"/>
              <a:t>Microsoft PPT</a:t>
            </a:r>
            <a:r>
              <a:rPr lang="ru-RU" smtClean="0"/>
              <a:t> (инструмент «ПЕРО»)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25864D-37DD-49E1-A2D9-5E62FC58053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Анимация поставлена на щелчок. Вопрос исчезает, возникает авторская формулировка проблемной ситуации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9B569-D1BD-4166-B40D-A96CD2A1FF0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Анимация поставлена на щелчок. Происходит выцветание задания и появление таблицы. Заполнение таблицы в режиме просмотра происходит при использовании встроенных средств </a:t>
            </a:r>
            <a:r>
              <a:rPr lang="en-US" smtClean="0"/>
              <a:t>Microsoft PPT</a:t>
            </a: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BAB4E0-8A9E-4C71-BD3B-323E675773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6B96F5-52C9-4765-BD6B-CC7BA205E00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Анимация построена на триггерах. Щелчок по кружку выводит и убирает имя князя</a:t>
            </a:r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0E7155-05CF-411E-9BC4-E785BACD7BE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верхнюю строчку таблицы вносится жанр литературного произведения</a:t>
            </a:r>
          </a:p>
          <a:p>
            <a:pPr>
              <a:spcBef>
                <a:spcPct val="0"/>
              </a:spcBef>
            </a:pPr>
            <a:r>
              <a:rPr lang="ru-RU" smtClean="0"/>
              <a:t>Адреса рисунков</a:t>
            </a:r>
          </a:p>
          <a:p>
            <a:pPr>
              <a:spcBef>
                <a:spcPct val="0"/>
              </a:spcBef>
            </a:pPr>
            <a:r>
              <a:rPr lang="ru-RU" smtClean="0"/>
              <a:t>Владимир Мономах – </a:t>
            </a:r>
            <a:r>
              <a:rPr lang="sq-AL" smtClean="0"/>
              <a:t>http://ruskline.ru/images/cms/thumbs/d3df7f05e744023e7784994b17dafc3bcc6e627c/vladimir_monomah1_200_auto.jpg</a:t>
            </a:r>
            <a:r>
              <a:rPr lang="ru-RU" smtClean="0"/>
              <a:t> </a:t>
            </a:r>
          </a:p>
          <a:p>
            <a:pPr>
              <a:spcBef>
                <a:spcPct val="0"/>
              </a:spcBef>
            </a:pPr>
            <a:r>
              <a:rPr lang="ru-RU" smtClean="0"/>
              <a:t>Борис и Глеб – </a:t>
            </a:r>
            <a:r>
              <a:rPr lang="sq-AL" smtClean="0"/>
              <a:t>http://upload.wikimedia.org/wikipedia/commons/thumb/5/53/%D0%A1%D0%B2%D1%8F%D1%82%D1%8B%D0%B5_%D0%91%D0%BE%D1%80%D0%B8%D1%81_%D0%B8_%D0%93%D0%BB%D0%B5%D0%B1.jpg/391px-%D0%A1%D0%B2%D1%8F%D1%82%D1%8B%D0%B5_%D0%91%D0%BE%D1%80%D0%B8%D1%81_%D0%B8_%D0%93%D0%BB%D0%B5%D0%B1.jpg</a:t>
            </a:r>
            <a:r>
              <a:rPr lang="ru-RU" smtClean="0"/>
              <a:t> </a:t>
            </a:r>
          </a:p>
          <a:p>
            <a:pPr>
              <a:spcBef>
                <a:spcPct val="0"/>
              </a:spcBef>
            </a:pPr>
            <a:r>
              <a:rPr lang="ru-RU" smtClean="0"/>
              <a:t>Игумен Даниил – </a:t>
            </a:r>
            <a:r>
              <a:rPr lang="sq-AL" smtClean="0"/>
              <a:t>http://www.pravoslavie.ru/htdocs/sas/image/ig_daniil1.jpg</a:t>
            </a:r>
            <a:r>
              <a:rPr lang="ru-RU" smtClean="0"/>
              <a:t> </a:t>
            </a: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A89A5C-E774-4A16-B2D0-9F8B6E7BD5E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Адрес рисунка - </a:t>
            </a:r>
            <a:r>
              <a:rPr lang="sq-AL" smtClean="0"/>
              <a:t>http://koi.tspu.ru/koi_books/milevskaya1/images/155.jpg</a:t>
            </a: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88D870-4808-4610-990B-2D5F7E52FB9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Кнопка – ссылка на скрытый слайд со схемой крестово-купольного храма.</a:t>
            </a:r>
          </a:p>
          <a:p>
            <a:pPr>
              <a:spcBef>
                <a:spcPct val="0"/>
              </a:spcBef>
            </a:pPr>
            <a:r>
              <a:rPr lang="ru-RU" smtClean="0"/>
              <a:t>Работа со слайдом на усмотрение учителя</a:t>
            </a: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3E343F-547E-4074-BFB7-6EB44971CD1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487B32-BD65-4FF1-890E-BDDE38770F3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CA6F-5B45-466A-92FA-AF0F7136DBAD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31BB1-31F0-4A59-8589-CAE976A7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7107A-9EA7-4C06-8CE4-054C42695A01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69576-EE12-4684-B0E6-09D64CE76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FF3F-6050-4820-BBA0-F7B32007B654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97331-D82D-42EA-BF20-BC36574B2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>
            <a:norm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3200" dirty="0"/>
          </a:p>
        </p:txBody>
      </p:sp>
      <p:pic>
        <p:nvPicPr>
          <p:cNvPr id="5" name="Picture 12"/>
          <p:cNvPicPr>
            <a:picLocks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99188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20000"/>
          </a:xfrm>
        </p:spPr>
        <p:txBody>
          <a:bodyPr anchor="ctr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B976-1E46-4215-8604-8C4A7999F370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38E3D-7D6C-4BCA-9504-E4561C100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545A-96DC-4217-B9F0-F06C38B1D95F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F7917-E840-4C1D-84C6-6DD8D6A6D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>
            <a:norm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3200" dirty="0"/>
          </a:p>
        </p:txBody>
      </p:sp>
      <p:pic>
        <p:nvPicPr>
          <p:cNvPr id="6" name="Picture 12"/>
          <p:cNvPicPr>
            <a:picLocks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99188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20000"/>
          </a:xfrm>
        </p:spPr>
        <p:txBody>
          <a:bodyPr anchor="ctr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2000" y="980727"/>
            <a:ext cx="3600000" cy="5688000"/>
          </a:xfrm>
          <a:prstGeom prst="roundRect">
            <a:avLst>
              <a:gd name="adj" fmla="val 10317"/>
            </a:avLst>
          </a:prstGeom>
          <a:ln w="44450">
            <a:solidFill>
              <a:srgbClr val="FF0000"/>
            </a:solidFill>
          </a:ln>
        </p:spPr>
        <p:txBody>
          <a:bodyPr/>
          <a:lstStyle>
            <a:lvl1pPr marL="90000" indent="360000">
              <a:spcBef>
                <a:spcPts val="0"/>
              </a:spcBef>
              <a:buFont typeface="Comic Sans MS" pitchFamily="66" charset="0"/>
              <a:buChar char="—"/>
              <a:defRPr sz="2800"/>
            </a:lvl1pPr>
            <a:lvl2pPr marL="90000" indent="360000">
              <a:spcBef>
                <a:spcPts val="0"/>
              </a:spcBef>
              <a:buFont typeface="Comic Sans MS" pitchFamily="66" charset="0"/>
              <a:buChar char="—"/>
              <a:defRPr sz="2400"/>
            </a:lvl2pPr>
            <a:lvl3pPr marL="90000" indent="360000">
              <a:spcBef>
                <a:spcPts val="0"/>
              </a:spcBef>
              <a:buFont typeface="Comic Sans MS" pitchFamily="66" charset="0"/>
              <a:buChar char="—"/>
              <a:defRPr sz="2000"/>
            </a:lvl3pPr>
            <a:lvl4pPr marL="90000" indent="360000">
              <a:spcBef>
                <a:spcPts val="0"/>
              </a:spcBef>
              <a:buFont typeface="Comic Sans MS" pitchFamily="66" charset="0"/>
              <a:buChar char="—"/>
              <a:defRPr sz="1800"/>
            </a:lvl4pPr>
            <a:lvl5pPr marL="90000" indent="360000">
              <a:spcBef>
                <a:spcPts val="0"/>
              </a:spcBef>
              <a:buFont typeface="Comic Sans MS" pitchFamily="66" charset="0"/>
              <a:buChar char="—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56000" y="980727"/>
            <a:ext cx="3600000" cy="5688000"/>
          </a:xfrm>
          <a:prstGeom prst="roundRect">
            <a:avLst>
              <a:gd name="adj" fmla="val 9259"/>
            </a:avLst>
          </a:prstGeom>
          <a:ln w="44450">
            <a:solidFill>
              <a:srgbClr val="00CC00"/>
            </a:solidFill>
          </a:ln>
        </p:spPr>
        <p:txBody>
          <a:bodyPr/>
          <a:lstStyle>
            <a:lvl1pPr marL="90000" indent="360000">
              <a:spcBef>
                <a:spcPts val="0"/>
              </a:spcBef>
              <a:buFont typeface="Comic Sans MS" pitchFamily="66" charset="0"/>
              <a:buChar char="—"/>
              <a:defRPr sz="2800"/>
            </a:lvl1pPr>
            <a:lvl2pPr marL="90000" indent="360000">
              <a:spcBef>
                <a:spcPts val="0"/>
              </a:spcBef>
              <a:buFont typeface="Comic Sans MS" pitchFamily="66" charset="0"/>
              <a:buChar char="—"/>
              <a:defRPr sz="2400"/>
            </a:lvl2pPr>
            <a:lvl3pPr marL="90000" indent="360000">
              <a:spcBef>
                <a:spcPts val="0"/>
              </a:spcBef>
              <a:buFont typeface="Comic Sans MS" pitchFamily="66" charset="0"/>
              <a:buChar char="—"/>
              <a:defRPr sz="2000"/>
            </a:lvl3pPr>
            <a:lvl4pPr marL="90000" indent="360000">
              <a:spcBef>
                <a:spcPts val="0"/>
              </a:spcBef>
              <a:buFont typeface="Comic Sans MS" pitchFamily="66" charset="0"/>
              <a:buChar char="—"/>
              <a:defRPr sz="1800"/>
            </a:lvl4pPr>
            <a:lvl5pPr marL="90000" indent="360000">
              <a:spcBef>
                <a:spcPts val="0"/>
              </a:spcBef>
              <a:buFont typeface="Comic Sans MS" pitchFamily="66" charset="0"/>
              <a:buChar char="—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C50AC-B7BC-4919-9030-32FB7E5D8B81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EF15-1FA5-48F7-9441-E97DC0276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3BC21-EEFA-45E4-999F-1CA8BE21472A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0EF67-093A-4917-9DFC-91A051FBF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>
            <a:norm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3200" dirty="0"/>
          </a:p>
        </p:txBody>
      </p:sp>
      <p:pic>
        <p:nvPicPr>
          <p:cNvPr id="4" name="Picture 12"/>
          <p:cNvPicPr>
            <a:picLocks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99188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20000"/>
          </a:xfrm>
        </p:spPr>
        <p:txBody>
          <a:bodyPr anchor="ctr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35288-0330-4DF6-8C50-173F90225FB2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AEFAE-7C54-490C-8412-57ED8F4371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99188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>
            <a:norm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3200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2750-A64F-42DD-AC4E-134A62FE6453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2124-D6E4-4015-A21A-3FC29C276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81095-C061-49D8-AE12-02F029EE3BC4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6044D-91C0-4011-8B5C-64C21C90B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86CD5-2D1C-4434-9AE9-0FB796DA1379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43E76-03F2-4B67-9887-9F06F388D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69863"/>
            <a:ext cx="8642350" cy="11969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250825" y="1495425"/>
            <a:ext cx="8642350" cy="47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EDEC9F-936F-4F7E-8324-B1C6B4365932}" type="datetimeFigureOut">
              <a:rPr lang="ru-RU"/>
              <a:pPr>
                <a:defRPr/>
              </a:pPr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C67D23-0CF3-491C-A0FE-ECE390A95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6" r:id="rId3"/>
    <p:sldLayoutId id="2147483709" r:id="rId4"/>
    <p:sldLayoutId id="2147483705" r:id="rId5"/>
    <p:sldLayoutId id="2147483710" r:id="rId6"/>
    <p:sldLayoutId id="2147483711" r:id="rId7"/>
    <p:sldLayoutId id="2147483704" r:id="rId8"/>
    <p:sldLayoutId id="2147483703" r:id="rId9"/>
    <p:sldLayoutId id="2147483702" r:id="rId10"/>
    <p:sldLayoutId id="214748370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57430"/>
            <a:ext cx="5451475" cy="37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6394450" y="6488113"/>
            <a:ext cx="2535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6237179"/>
            <a:ext cx="5940425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ru-RU" sz="1200" dirty="0" smtClean="0">
                <a:solidFill>
                  <a:srgbClr val="400000"/>
                </a:solidFill>
                <a:latin typeface="Comic Sans MS" pitchFamily="66" charset="0"/>
              </a:rPr>
              <a:t> МБОУ СОШ № 2 г. Краснодара</a:t>
            </a:r>
            <a:endParaRPr lang="ru-RU" sz="1200" dirty="0">
              <a:solidFill>
                <a:srgbClr val="400000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1200" dirty="0" smtClean="0">
                <a:solidFill>
                  <a:srgbClr val="400000"/>
                </a:solidFill>
                <a:latin typeface="Comic Sans MS" pitchFamily="66" charset="0"/>
              </a:rPr>
              <a:t>  </a:t>
            </a:r>
            <a:r>
              <a:rPr lang="ru-RU" sz="1200" dirty="0">
                <a:solidFill>
                  <a:srgbClr val="400000"/>
                </a:solidFill>
                <a:latin typeface="Comic Sans MS" pitchFamily="66" charset="0"/>
              </a:rPr>
              <a:t>История России. </a:t>
            </a:r>
            <a:r>
              <a:rPr lang="en-US" sz="1200" dirty="0">
                <a:solidFill>
                  <a:srgbClr val="400000"/>
                </a:solidFill>
                <a:latin typeface="Comic Sans MS" pitchFamily="66" charset="0"/>
              </a:rPr>
              <a:t>6</a:t>
            </a:r>
            <a:r>
              <a:rPr lang="ru-RU" sz="1200" dirty="0">
                <a:solidFill>
                  <a:srgbClr val="400000"/>
                </a:solidFill>
                <a:latin typeface="Comic Sans MS" pitchFamily="66" charset="0"/>
              </a:rPr>
              <a:t> класс. </a:t>
            </a:r>
            <a:r>
              <a:rPr lang="ru-RU" sz="1200" dirty="0">
                <a:solidFill>
                  <a:srgbClr val="400000"/>
                </a:solidFill>
                <a:cs typeface="Arial" charset="0"/>
              </a:rPr>
              <a:t>§ </a:t>
            </a:r>
            <a:r>
              <a:rPr lang="ru-RU" sz="1200" dirty="0" smtClean="0">
                <a:solidFill>
                  <a:srgbClr val="400000"/>
                </a:solidFill>
                <a:cs typeface="Arial" charset="0"/>
              </a:rPr>
              <a:t>10-11</a:t>
            </a:r>
            <a:endParaRPr lang="ru-RU" sz="1200" dirty="0">
              <a:solidFill>
                <a:srgbClr val="400000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ru-RU" sz="1200" dirty="0">
                <a:solidFill>
                  <a:srgbClr val="400000"/>
                </a:solidFill>
                <a:latin typeface="Comic Sans MS" pitchFamily="66" charset="0"/>
              </a:rPr>
              <a:t>Автор презентации: </a:t>
            </a:r>
            <a:r>
              <a:rPr lang="ru-RU" sz="1200" dirty="0" smtClean="0">
                <a:solidFill>
                  <a:srgbClr val="400000"/>
                </a:solidFill>
                <a:latin typeface="Comic Sans MS" pitchFamily="66" charset="0"/>
              </a:rPr>
              <a:t> </a:t>
            </a:r>
            <a:r>
              <a:rPr lang="ru-RU" sz="1200" dirty="0" err="1" smtClean="0">
                <a:solidFill>
                  <a:srgbClr val="400000"/>
                </a:solidFill>
                <a:latin typeface="Comic Sans MS" pitchFamily="66" charset="0"/>
              </a:rPr>
              <a:t>Бухарова</a:t>
            </a:r>
            <a:r>
              <a:rPr lang="ru-RU" sz="1200" dirty="0" smtClean="0">
                <a:solidFill>
                  <a:srgbClr val="400000"/>
                </a:solidFill>
                <a:latin typeface="Comic Sans MS" pitchFamily="66" charset="0"/>
              </a:rPr>
              <a:t> С.Б. (учитель истории)</a:t>
            </a:r>
            <a:endParaRPr lang="ru-RU" sz="1200" dirty="0">
              <a:solidFill>
                <a:srgbClr val="400000"/>
              </a:solidFill>
              <a:latin typeface="Comic Sans MS" pitchFamily="66" charset="0"/>
            </a:endParaRPr>
          </a:p>
        </p:txBody>
      </p:sp>
      <p:pic>
        <p:nvPicPr>
          <p:cNvPr id="14340" name="Picture 12"/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217171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Главные политические центры Руси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Земля Галицко-Волынская </a:t>
            </a:r>
            <a:endParaRPr lang="ru-RU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1071546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2425"/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Повышенный уровень.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Используя материал учебника, впишите в схему, князей и их достижения.</a:t>
            </a:r>
          </a:p>
          <a:p>
            <a:pPr indent="352425"/>
            <a:r>
              <a:rPr lang="ru-RU" sz="2400" dirty="0" smtClean="0">
                <a:latin typeface="Comic Sans MS" pitchFamily="66" charset="0"/>
              </a:rPr>
              <a:t>Природно-климатические особенности Галицко-Волынского княжества?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214282" y="3214686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dirty="0" smtClean="0"/>
              <a:t>Верховная власть</a:t>
            </a:r>
            <a:endParaRPr lang="ru-RU" sz="3200" dirty="0"/>
          </a:p>
        </p:txBody>
      </p:sp>
      <p:sp>
        <p:nvSpPr>
          <p:cNvPr id="10" name="Полилиния 9"/>
          <p:cNvSpPr/>
          <p:nvPr/>
        </p:nvSpPr>
        <p:spPr>
          <a:xfrm>
            <a:off x="5715008" y="3286124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sp>
        <p:nvSpPr>
          <p:cNvPr id="11" name="Полилиния 10"/>
          <p:cNvSpPr/>
          <p:nvPr/>
        </p:nvSpPr>
        <p:spPr>
          <a:xfrm>
            <a:off x="214282" y="4857760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 dirty="0" smtClean="0"/>
              <a:t>Год и имя князей   </a:t>
            </a:r>
            <a:endParaRPr lang="ru-RU" sz="2800" dirty="0"/>
          </a:p>
        </p:txBody>
      </p:sp>
      <p:sp>
        <p:nvSpPr>
          <p:cNvPr id="15" name="Полилиния 14"/>
          <p:cNvSpPr/>
          <p:nvPr/>
        </p:nvSpPr>
        <p:spPr>
          <a:xfrm>
            <a:off x="4143372" y="4929198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sp>
        <p:nvSpPr>
          <p:cNvPr id="16" name="Полилиния 15"/>
          <p:cNvSpPr/>
          <p:nvPr/>
        </p:nvSpPr>
        <p:spPr>
          <a:xfrm>
            <a:off x="7286644" y="4929198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 flipV="1">
            <a:off x="5072066" y="4286256"/>
            <a:ext cx="85725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858016" y="4286256"/>
            <a:ext cx="107157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Ростово</a:t>
            </a:r>
            <a:r>
              <a:rPr lang="ru-RU" sz="2800" dirty="0" smtClean="0"/>
              <a:t> (</a:t>
            </a:r>
            <a:r>
              <a:rPr lang="ru-RU" sz="2800" dirty="0" err="1" smtClean="0"/>
              <a:t>Владимиро</a:t>
            </a:r>
            <a:r>
              <a:rPr lang="ru-RU" sz="2800" dirty="0" smtClean="0"/>
              <a:t>)-Суздальская княжество</a:t>
            </a:r>
            <a:endParaRPr lang="ru-RU" sz="2800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785794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Повышенный уровень.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Используя материал учебника, впишите в схему, князей сыгравших решающею роль РСК</a:t>
            </a:r>
            <a:endParaRPr lang="ru-RU" sz="2400" dirty="0"/>
          </a:p>
        </p:txBody>
      </p:sp>
      <p:sp>
        <p:nvSpPr>
          <p:cNvPr id="5" name="Полилиния 4"/>
          <p:cNvSpPr/>
          <p:nvPr/>
        </p:nvSpPr>
        <p:spPr>
          <a:xfrm>
            <a:off x="214282" y="1571612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 dirty="0" smtClean="0"/>
              <a:t>Основатель </a:t>
            </a:r>
            <a:endParaRPr lang="ru-RU" sz="2800" dirty="0"/>
          </a:p>
        </p:txBody>
      </p:sp>
      <p:sp>
        <p:nvSpPr>
          <p:cNvPr id="6" name="Полилиния 5"/>
          <p:cNvSpPr/>
          <p:nvPr/>
        </p:nvSpPr>
        <p:spPr>
          <a:xfrm>
            <a:off x="285720" y="2857496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dirty="0" smtClean="0"/>
              <a:t>1147г</a:t>
            </a:r>
            <a:endParaRPr lang="ru-RU" sz="3200" dirty="0"/>
          </a:p>
        </p:txBody>
      </p:sp>
      <p:sp>
        <p:nvSpPr>
          <p:cNvPr id="7" name="Полилиния 6"/>
          <p:cNvSpPr/>
          <p:nvPr/>
        </p:nvSpPr>
        <p:spPr>
          <a:xfrm>
            <a:off x="214282" y="4143380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dirty="0" smtClean="0"/>
              <a:t> сын 1157</a:t>
            </a:r>
            <a:endParaRPr lang="ru-RU" sz="3200" dirty="0"/>
          </a:p>
        </p:txBody>
      </p:sp>
      <p:sp>
        <p:nvSpPr>
          <p:cNvPr id="8" name="Полилиния 7"/>
          <p:cNvSpPr/>
          <p:nvPr/>
        </p:nvSpPr>
        <p:spPr>
          <a:xfrm>
            <a:off x="7286644" y="2928935"/>
            <a:ext cx="1187999" cy="1143008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князь</a:t>
            </a:r>
            <a:endParaRPr lang="ru-RU" sz="2000" dirty="0"/>
          </a:p>
        </p:txBody>
      </p:sp>
      <p:sp>
        <p:nvSpPr>
          <p:cNvPr id="9" name="Полилиния 8"/>
          <p:cNvSpPr/>
          <p:nvPr/>
        </p:nvSpPr>
        <p:spPr>
          <a:xfrm>
            <a:off x="5715008" y="1571613"/>
            <a:ext cx="1187999" cy="1214446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князь</a:t>
            </a:r>
            <a:endParaRPr lang="ru-RU" sz="2000" dirty="0"/>
          </a:p>
        </p:txBody>
      </p:sp>
      <p:sp>
        <p:nvSpPr>
          <p:cNvPr id="10" name="Полилиния 9"/>
          <p:cNvSpPr/>
          <p:nvPr/>
        </p:nvSpPr>
        <p:spPr>
          <a:xfrm>
            <a:off x="5786446" y="4214818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1169</a:t>
            </a:r>
            <a:endParaRPr lang="ru-RU" sz="2000" dirty="0"/>
          </a:p>
        </p:txBody>
      </p:sp>
      <p:sp>
        <p:nvSpPr>
          <p:cNvPr id="12" name="Полилиния 11"/>
          <p:cNvSpPr/>
          <p:nvPr/>
        </p:nvSpPr>
        <p:spPr>
          <a:xfrm>
            <a:off x="4286248" y="4214818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город</a:t>
            </a:r>
            <a:endParaRPr lang="ru-RU" sz="2000" dirty="0"/>
          </a:p>
        </p:txBody>
      </p:sp>
      <p:sp>
        <p:nvSpPr>
          <p:cNvPr id="13" name="Полилиния 12"/>
          <p:cNvSpPr/>
          <p:nvPr/>
        </p:nvSpPr>
        <p:spPr>
          <a:xfrm>
            <a:off x="5715008" y="2928935"/>
            <a:ext cx="1187999" cy="1071570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князь</a:t>
            </a:r>
            <a:endParaRPr lang="ru-RU" sz="2000" dirty="0"/>
          </a:p>
        </p:txBody>
      </p:sp>
      <p:sp>
        <p:nvSpPr>
          <p:cNvPr id="14" name="Полилиния 13"/>
          <p:cNvSpPr/>
          <p:nvPr/>
        </p:nvSpPr>
        <p:spPr>
          <a:xfrm>
            <a:off x="7286644" y="4214818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err="1" smtClean="0"/>
              <a:t>Кучко</a:t>
            </a:r>
            <a:endParaRPr lang="ru-RU" sz="2000" dirty="0" smtClean="0"/>
          </a:p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err="1" smtClean="0"/>
              <a:t>вичи</a:t>
            </a:r>
            <a:endParaRPr lang="ru-RU" sz="2000" dirty="0"/>
          </a:p>
        </p:txBody>
      </p:sp>
      <p:sp>
        <p:nvSpPr>
          <p:cNvPr id="15" name="Полилиния 14"/>
          <p:cNvSpPr/>
          <p:nvPr/>
        </p:nvSpPr>
        <p:spPr>
          <a:xfrm>
            <a:off x="4214810" y="2928935"/>
            <a:ext cx="1187999" cy="1143008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/>
              <a:t>город</a:t>
            </a:r>
            <a:endParaRPr lang="ru-RU" dirty="0"/>
          </a:p>
        </p:txBody>
      </p:sp>
      <p:sp>
        <p:nvSpPr>
          <p:cNvPr id="17" name="Полилиния 16"/>
          <p:cNvSpPr/>
          <p:nvPr/>
        </p:nvSpPr>
        <p:spPr>
          <a:xfrm>
            <a:off x="285720" y="5429264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dirty="0" smtClean="0"/>
              <a:t> брат 1176</a:t>
            </a:r>
            <a:endParaRPr lang="ru-RU" sz="3200" dirty="0"/>
          </a:p>
        </p:txBody>
      </p:sp>
      <p:sp>
        <p:nvSpPr>
          <p:cNvPr id="18" name="Полилиния 17"/>
          <p:cNvSpPr/>
          <p:nvPr/>
        </p:nvSpPr>
        <p:spPr>
          <a:xfrm>
            <a:off x="4286248" y="5500702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титул</a:t>
            </a:r>
            <a:endParaRPr lang="ru-RU" sz="2000" dirty="0"/>
          </a:p>
        </p:txBody>
      </p:sp>
      <p:sp>
        <p:nvSpPr>
          <p:cNvPr id="19" name="Полилиния 18"/>
          <p:cNvSpPr/>
          <p:nvPr/>
        </p:nvSpPr>
        <p:spPr>
          <a:xfrm>
            <a:off x="5786446" y="5500702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Юрий </a:t>
            </a:r>
            <a:endParaRPr lang="ru-RU" sz="2000" dirty="0"/>
          </a:p>
        </p:txBody>
      </p:sp>
      <p:sp>
        <p:nvSpPr>
          <p:cNvPr id="20" name="Полилиния 19"/>
          <p:cNvSpPr/>
          <p:nvPr/>
        </p:nvSpPr>
        <p:spPr>
          <a:xfrm>
            <a:off x="7286644" y="5500702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smtClean="0"/>
              <a:t>1221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252000" y="1214422"/>
            <a:ext cx="8640000" cy="5143536"/>
          </a:xfrm>
          <a:prstGeom prst="round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 w="12700">
            <a:solidFill>
              <a:schemeClr val="tx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период раздробленности Киевская 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Русь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распалась на множество княжеств, но на ее месте образовались другие политические центры, которые начали претендовать на верховную власть и главенство над славянскими землями.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 smtClean="0"/>
              <a:t>Почему отец  русских городов Киев утратил свою мощь?</a:t>
            </a:r>
            <a:endParaRPr lang="ru-RU" sz="28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spc="0" dirty="0"/>
              <a:t>ОТКРЫВАЕМ НОВЫЕ ЗНАНИЯ</a:t>
            </a:r>
            <a:endParaRPr lang="ru-RU" sz="3600" dirty="0"/>
          </a:p>
        </p:txBody>
      </p:sp>
      <p:pic>
        <p:nvPicPr>
          <p:cNvPr id="4096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Выражаем свое мнение…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2413" y="1287345"/>
            <a:ext cx="8637587" cy="4683353"/>
          </a:xfrm>
          <a:prstGeom prst="roundRect">
            <a:avLst>
              <a:gd name="adj" fmla="val 656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300" dirty="0" smtClean="0">
                <a:latin typeface="Comic Sans MS" pitchFamily="66" charset="0"/>
              </a:rPr>
              <a:t> </a:t>
            </a:r>
            <a:r>
              <a:rPr lang="ru-RU" sz="6600" b="1" dirty="0" smtClean="0"/>
              <a:t>Русь – страна  единая или расколовшаяся?</a:t>
            </a:r>
            <a:endParaRPr lang="ru-RU" sz="6600" dirty="0" smtClean="0"/>
          </a:p>
          <a:p>
            <a:pPr algn="ctr"/>
            <a:r>
              <a:rPr lang="ru-RU" sz="6600" b="1" dirty="0" smtClean="0"/>
              <a:t> </a:t>
            </a:r>
            <a:endParaRPr lang="ru-RU" sz="6600" dirty="0" smtClean="0"/>
          </a:p>
          <a:p>
            <a:pPr indent="357188"/>
            <a:endParaRPr lang="ru-RU" sz="23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Скругленный прямоугольник 51"/>
          <p:cNvSpPr/>
          <p:nvPr/>
        </p:nvSpPr>
        <p:spPr>
          <a:xfrm>
            <a:off x="252000" y="980729"/>
            <a:ext cx="8640000" cy="1269980"/>
          </a:xfrm>
          <a:prstGeom prst="roundRect">
            <a:avLst>
              <a:gd name="adj" fmla="val 10887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indent="347663"/>
            <a:r>
              <a:rPr lang="ru-RU" sz="2400" b="1" dirty="0">
                <a:solidFill>
                  <a:srgbClr val="0070C0"/>
                </a:solidFill>
                <a:latin typeface="Comic Sans MS" pitchFamily="66" charset="0"/>
              </a:rPr>
              <a:t>Повышенный уровень.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Используя полеченные знания запишите положительные и отрицательные последствия раздробленности Руси.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/>
              <a:t>ПРИМЕНЯЕМ НОВЫЕ ЗНАНИЯ</a:t>
            </a:r>
          </a:p>
        </p:txBody>
      </p:sp>
      <p:pic>
        <p:nvPicPr>
          <p:cNvPr id="43013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72475" y="0"/>
            <a:ext cx="77152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52413" y="2845797"/>
            <a:ext cx="8637587" cy="1566446"/>
          </a:xfrm>
          <a:prstGeom prst="roundRect">
            <a:avLst>
              <a:gd name="adj" fmla="val 656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indent="357188"/>
            <a:r>
              <a:rPr lang="ru-RU" sz="2300" dirty="0" smtClean="0">
                <a:latin typeface="Comic Sans MS" pitchFamily="66" charset="0"/>
              </a:rPr>
              <a:t> положительные                                     отрицательные</a:t>
            </a:r>
          </a:p>
          <a:p>
            <a:pPr indent="357188"/>
            <a:r>
              <a:rPr lang="ru-RU" sz="2300" dirty="0" smtClean="0">
                <a:latin typeface="Comic Sans MS" pitchFamily="66" charset="0"/>
              </a:rPr>
              <a:t>1._____________                              1.______________</a:t>
            </a:r>
          </a:p>
          <a:p>
            <a:pPr indent="357188"/>
            <a:r>
              <a:rPr lang="ru-RU" sz="2300" dirty="0" smtClean="0">
                <a:latin typeface="Comic Sans MS" pitchFamily="66" charset="0"/>
              </a:rPr>
              <a:t>2._____________                             2.______________</a:t>
            </a:r>
          </a:p>
          <a:p>
            <a:pPr indent="357188"/>
            <a:r>
              <a:rPr lang="ru-RU" sz="2300" dirty="0" smtClean="0">
                <a:latin typeface="Comic Sans MS" pitchFamily="66" charset="0"/>
              </a:rPr>
              <a:t>3._____________                             3.______________ </a:t>
            </a:r>
            <a:endParaRPr lang="ru-RU" sz="23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Скругленный прямоугольник 51"/>
          <p:cNvSpPr/>
          <p:nvPr/>
        </p:nvSpPr>
        <p:spPr>
          <a:xfrm>
            <a:off x="357158" y="1531728"/>
            <a:ext cx="8640000" cy="2116634"/>
          </a:xfrm>
          <a:prstGeom prst="roundRect">
            <a:avLst>
              <a:gd name="adj" fmla="val 10887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	Сделай электронную </a:t>
            </a:r>
            <a:r>
              <a:rPr lang="ru-RU" sz="2800" dirty="0" smtClean="0">
                <a:latin typeface="Comic Sans MS" pitchFamily="66" charset="0"/>
              </a:rPr>
              <a:t>презентацию                 </a:t>
            </a:r>
            <a:r>
              <a:rPr lang="ru-RU" sz="4000" dirty="0" smtClean="0">
                <a:latin typeface="Comic Sans MS" pitchFamily="66" charset="0"/>
              </a:rPr>
              <a:t>« Герои   12-13 веков». </a:t>
            </a:r>
          </a:p>
          <a:p>
            <a:r>
              <a:rPr lang="ru-RU" sz="2800" dirty="0" smtClean="0">
                <a:latin typeface="Comic Sans MS" pitchFamily="66" charset="0"/>
              </a:rPr>
              <a:t>Почему, на ваш взгляд, они представляют </a:t>
            </a:r>
            <a:r>
              <a:rPr lang="en-US" sz="2800" smtClean="0">
                <a:latin typeface="Comic Sans MS" pitchFamily="66" charset="0"/>
              </a:rPr>
              <a:t>   </a:t>
            </a:r>
            <a:r>
              <a:rPr lang="ru-RU" sz="2800" smtClean="0">
                <a:latin typeface="Comic Sans MS" pitchFamily="66" charset="0"/>
              </a:rPr>
              <a:t>наибольший </a:t>
            </a:r>
            <a:r>
              <a:rPr lang="ru-RU" sz="2800" dirty="0" smtClean="0">
                <a:latin typeface="Comic Sans MS" pitchFamily="66" charset="0"/>
              </a:rPr>
              <a:t>интерес.</a:t>
            </a:r>
            <a:endParaRPr lang="ru-RU" sz="2600" dirty="0"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/>
              <a:t>ПРИМЕНЯЕМ НОВЫЕ ЗНАНИЯ</a:t>
            </a:r>
          </a:p>
        </p:txBody>
      </p:sp>
      <p:pic>
        <p:nvPicPr>
          <p:cNvPr id="45061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72475" y="0"/>
            <a:ext cx="77152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ОПРЕДЕЛЯЕМ ПРОБЛЕМУ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857233"/>
            <a:ext cx="8642350" cy="5380056"/>
          </a:xfrm>
        </p:spPr>
        <p:txBody>
          <a:bodyPr/>
          <a:lstStyle/>
          <a:p>
            <a:pPr marL="88900" algn="ctr" fontAlgn="auto">
              <a:spcBef>
                <a:spcPts val="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ru-RU" sz="2400" i="1" dirty="0" smtClean="0">
                <a:latin typeface="Comic Sans MS" pitchFamily="66" charset="0"/>
              </a:rPr>
              <a:t>Повесть временных лет. XI</a:t>
            </a:r>
            <a:r>
              <a:rPr lang="en-US" sz="2400" i="1" dirty="0" smtClean="0">
                <a:latin typeface="Comic Sans MS" pitchFamily="66" charset="0"/>
              </a:rPr>
              <a:t>I</a:t>
            </a:r>
            <a:r>
              <a:rPr lang="ru-RU" sz="2400" i="1" dirty="0" smtClean="0">
                <a:latin typeface="Comic Sans MS" pitchFamily="66" charset="0"/>
              </a:rPr>
              <a:t> век. </a:t>
            </a:r>
          </a:p>
          <a:p>
            <a:pPr marL="88900" algn="ctr" fontAlgn="auto">
              <a:spcBef>
                <a:spcPts val="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ru-RU" sz="2400" i="1" dirty="0" smtClean="0">
                <a:latin typeface="Comic Sans MS" pitchFamily="66" charset="0"/>
              </a:rPr>
              <a:t>О </a:t>
            </a:r>
            <a:r>
              <a:rPr lang="ru-RU" sz="2400" i="1" dirty="0" err="1" smtClean="0">
                <a:latin typeface="Comic Sans MS" pitchFamily="66" charset="0"/>
              </a:rPr>
              <a:t>Любечском</a:t>
            </a:r>
            <a:r>
              <a:rPr lang="ru-RU" sz="2400" i="1" dirty="0" smtClean="0">
                <a:latin typeface="Comic Sans MS" pitchFamily="66" charset="0"/>
              </a:rPr>
              <a:t> съезде князей</a:t>
            </a:r>
          </a:p>
          <a:p>
            <a:pPr marL="88900" indent="263525" fontAlgn="auto">
              <a:spcBef>
                <a:spcPts val="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r>
              <a:rPr lang="ru-RU" sz="2400" dirty="0" smtClean="0">
                <a:latin typeface="Comic Sans MS" pitchFamily="66" charset="0"/>
              </a:rPr>
              <a:t>«В лето 1097. Собрались князья в </a:t>
            </a:r>
            <a:r>
              <a:rPr lang="ru-RU" sz="2400" dirty="0" err="1" smtClean="0">
                <a:latin typeface="Comic Sans MS" pitchFamily="66" charset="0"/>
              </a:rPr>
              <a:t>Любече</a:t>
            </a:r>
            <a:r>
              <a:rPr lang="ru-RU" sz="2400" dirty="0" smtClean="0">
                <a:latin typeface="Comic Sans MS" pitchFamily="66" charset="0"/>
              </a:rPr>
              <a:t> для устроения мира, и говорили между собой: «Зачем губим Русскую землю, сами на себя усобицы поднимая? А половцы землю нашу растаскивают и радуются, что нас раздирают междоусобицы… Пусть каждый владеет вотчиной своей… На том целовали крест: «Если теперь кто на кого поднимется, против того будем все».</a:t>
            </a:r>
            <a:endParaRPr lang="en-US" sz="2400" dirty="0" smtClean="0">
              <a:latin typeface="Comic Sans MS" pitchFamily="66" charset="0"/>
            </a:endParaRPr>
          </a:p>
          <a:p>
            <a:pPr marL="88900" indent="263525" fontAlgn="auto">
              <a:spcBef>
                <a:spcPts val="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endParaRPr lang="en-US" sz="2400" dirty="0" smtClean="0">
              <a:latin typeface="Comic Sans MS" pitchFamily="66" charset="0"/>
            </a:endParaRPr>
          </a:p>
          <a:p>
            <a:pPr marL="88900" indent="2635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smtClean="0">
                <a:solidFill>
                  <a:srgbClr val="002060"/>
                </a:solidFill>
              </a:rPr>
              <a:t>Какая цель  была поставлена на </a:t>
            </a:r>
            <a:r>
              <a:rPr lang="ru-RU" sz="2400" b="1" dirty="0" err="1" smtClean="0">
                <a:solidFill>
                  <a:srgbClr val="002060"/>
                </a:solidFill>
              </a:rPr>
              <a:t>Любечском</a:t>
            </a:r>
            <a:r>
              <a:rPr lang="ru-RU" sz="2400" b="1" dirty="0" smtClean="0">
                <a:solidFill>
                  <a:srgbClr val="002060"/>
                </a:solidFill>
              </a:rPr>
              <a:t> съезде? Судя по этому отрывку, можно ли назвать Русь  целой страной?</a:t>
            </a:r>
          </a:p>
          <a:p>
            <a:pPr marL="88900" indent="263525" fontAlgn="auto">
              <a:spcBef>
                <a:spcPts val="0"/>
              </a:spcBef>
              <a:spcAft>
                <a:spcPts val="0"/>
              </a:spcAft>
              <a:buFont typeface="Comic Sans MS" pitchFamily="66" charset="0"/>
              <a:buNone/>
              <a:defRPr/>
            </a:pPr>
            <a:endParaRPr lang="ru-RU" sz="2400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ая прямоугольная выноска 18"/>
          <p:cNvSpPr/>
          <p:nvPr/>
        </p:nvSpPr>
        <p:spPr>
          <a:xfrm>
            <a:off x="252000" y="1800000"/>
            <a:ext cx="8640000" cy="3600000"/>
          </a:xfrm>
          <a:prstGeom prst="wedgeRoundRectCallout">
            <a:avLst>
              <a:gd name="adj1" fmla="val -28896"/>
              <a:gd name="adj2" fmla="val -67988"/>
              <a:gd name="adj3" fmla="val 16667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 w="12700">
            <a:solidFill>
              <a:schemeClr val="tx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РУСЬ – СТРАНА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ЕДИНАЯ 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ИЛИ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РАСКОЛОВШАЯСЯ?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1785926"/>
            <a:ext cx="8640000" cy="3600000"/>
          </a:xfrm>
          <a:prstGeom prst="round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12700">
            <a:solidFill>
              <a:schemeClr val="tx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1001">
            <a:schemeClr val="l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</a:rPr>
              <a:t>ВАША ФОРМУЛИРОВКА ПРОБЛЕМЫ МОЖЕТ НЕ СОВПАДАТЬ С АВТОРСКОЙ. ПОЖАЛУЙСТА, ВЫБЕРИТЕ В КЛАССЕ ТУ ФОРМУЛИРОВКУ, КОТОРАЯ ВАМ НАИБОЛЕЕ ИНТЕРЕСНА!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ОПРЕДЕЛЯЕМ ПРОБЛЕМУ</a:t>
            </a:r>
          </a:p>
        </p:txBody>
      </p:sp>
      <p:pic>
        <p:nvPicPr>
          <p:cNvPr id="18438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CE1E2"/>
              </a:clrFrom>
              <a:clrTo>
                <a:srgbClr val="DCE1E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28050" y="0"/>
            <a:ext cx="615950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2" name="Group 42"/>
          <p:cNvGraphicFramePr>
            <a:graphicFrameLocks noGrp="1"/>
          </p:cNvGraphicFramePr>
          <p:nvPr/>
        </p:nvGraphicFramePr>
        <p:xfrm>
          <a:off x="252413" y="981075"/>
          <a:ext cx="8640762" cy="5807712"/>
        </p:xfrm>
        <a:graphic>
          <a:graphicData uri="http://schemas.openxmlformats.org/drawingml/2006/table">
            <a:tbl>
              <a:tblPr/>
              <a:tblGrid>
                <a:gridCol w="1890695"/>
                <a:gridCol w="844567"/>
                <a:gridCol w="5905500"/>
              </a:tblGrid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Понятия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Определения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 Уделы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Район на окраине города, заселенный ремесленниками одной специальности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Династический брак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Княжеские раздоры на Руси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Усобицы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Брак между представителями правящих династий разных государств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ПАТРИОТИЗМ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Рать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Владение младших членов княжеского рода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149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Слобода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mic Sans MS" pitchFamily="66" charset="0"/>
                        </a:rPr>
                        <a:t>войско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85720" y="2428868"/>
            <a:ext cx="8640000" cy="2529245"/>
          </a:xfrm>
          <a:prstGeom prst="roundRect">
            <a:avLst>
              <a:gd name="adj" fmla="val 19661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indent="358775"/>
            <a:r>
              <a:rPr lang="ru-RU" sz="2800" b="1" dirty="0">
                <a:solidFill>
                  <a:srgbClr val="0070C0"/>
                </a:solidFill>
                <a:latin typeface="Comic Sans MS" pitchFamily="66" charset="0"/>
              </a:rPr>
              <a:t>Необходимый уровень.</a:t>
            </a:r>
            <a:r>
              <a:rPr lang="ru-RU" sz="2800" b="1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С помощью стрелок соедини понятия с их определениями</a:t>
            </a:r>
            <a:r>
              <a:rPr lang="ru-RU" sz="2800" dirty="0"/>
              <a:t>.</a:t>
            </a:r>
          </a:p>
          <a:p>
            <a:pPr indent="358775"/>
            <a:r>
              <a:rPr lang="ru-RU" sz="2800" b="1" dirty="0">
                <a:solidFill>
                  <a:srgbClr val="0070C0"/>
                </a:solidFill>
                <a:latin typeface="Comic Sans MS" pitchFamily="66" charset="0"/>
              </a:rPr>
              <a:t>Повышенный уровень. </a:t>
            </a:r>
            <a:r>
              <a:rPr lang="ru-RU" sz="2800" dirty="0">
                <a:latin typeface="Comic Sans MS" pitchFamily="66" charset="0"/>
              </a:rPr>
              <a:t>Составь пропущенное определение</a:t>
            </a:r>
            <a:r>
              <a:rPr lang="ru-RU" sz="2800" dirty="0"/>
              <a:t>.</a:t>
            </a:r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spc="-150" dirty="0" smtClean="0"/>
              <a:t>ВСПОМИНАЕМ ТО, ЧТО ЗНАЕМ</a:t>
            </a:r>
            <a:endParaRPr lang="ru-RU" sz="36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124075" y="1196975"/>
            <a:ext cx="863600" cy="0"/>
          </a:xfrm>
          <a:prstGeom prst="straightConnector1">
            <a:avLst/>
          </a:prstGeom>
          <a:ln w="44450">
            <a:solidFill>
              <a:schemeClr val="bg1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0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8262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spc="0" dirty="0" smtClean="0"/>
              <a:t> дорога к  новым знаниям</a:t>
            </a:r>
            <a:endParaRPr lang="ru-RU" sz="36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2000" y="1633791"/>
            <a:ext cx="8639999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</a:sp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1.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Галицко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–Волынское княжество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253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2928935"/>
            <a:ext cx="8639999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2.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Ростово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(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Владимиро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)-Суздальское   княжество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4929198"/>
            <a:ext cx="8677717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3.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Новгородское княжество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2000" y="1192391"/>
            <a:ext cx="8640000" cy="944344"/>
          </a:xfrm>
          <a:prstGeom prst="roundRect">
            <a:avLst>
              <a:gd name="adj" fmla="val 10887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indent="352425"/>
            <a:r>
              <a:rPr lang="ru-RU" sz="2600" b="1" dirty="0">
                <a:solidFill>
                  <a:srgbClr val="0070C0"/>
                </a:solidFill>
                <a:latin typeface="Comic Sans MS" pitchFamily="66" charset="0"/>
              </a:rPr>
              <a:t>Повышенный уровень.</a:t>
            </a:r>
            <a:r>
              <a:rPr lang="ru-RU" sz="26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600" dirty="0">
                <a:latin typeface="Comic Sans MS" pitchFamily="66" charset="0"/>
              </a:rPr>
              <a:t>Используя текст учебника (§ </a:t>
            </a:r>
            <a:r>
              <a:rPr lang="ru-RU" sz="2600" dirty="0" smtClean="0">
                <a:latin typeface="Comic Sans MS" pitchFamily="66" charset="0"/>
              </a:rPr>
              <a:t>10-11), </a:t>
            </a:r>
            <a:r>
              <a:rPr lang="ru-RU" sz="2600" dirty="0">
                <a:latin typeface="Comic Sans MS" pitchFamily="66" charset="0"/>
              </a:rPr>
              <a:t>заполни </a:t>
            </a:r>
            <a:r>
              <a:rPr lang="ru-RU" sz="2600" dirty="0" smtClean="0">
                <a:latin typeface="Comic Sans MS" pitchFamily="66" charset="0"/>
              </a:rPr>
              <a:t>таблицу.</a:t>
            </a:r>
            <a:endParaRPr lang="ru-RU" sz="2600" dirty="0">
              <a:latin typeface="Comic Sans MS" pitchFamily="66" charset="0"/>
            </a:endParaRPr>
          </a:p>
        </p:txBody>
      </p:sp>
      <p:pic>
        <p:nvPicPr>
          <p:cNvPr id="24580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spc="0" dirty="0" smtClean="0"/>
              <a:t>ОТКРЫВАЕМ НОВЫЕ </a:t>
            </a:r>
            <a:r>
              <a:rPr lang="ru-RU" sz="3600" spc="0" dirty="0"/>
              <a:t>ЗНАНИЯ</a:t>
            </a: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/>
        </p:nvGraphicFramePr>
        <p:xfrm>
          <a:off x="214282" y="2285992"/>
          <a:ext cx="8640763" cy="3960524"/>
        </p:xfrm>
        <a:graphic>
          <a:graphicData uri="http://schemas.openxmlformats.org/drawingml/2006/table">
            <a:tbl>
              <a:tblPr/>
              <a:tblGrid>
                <a:gridCol w="3392481"/>
                <a:gridCol w="3000396"/>
                <a:gridCol w="2247886"/>
              </a:tblGrid>
              <a:tr h="1082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Формы политического устройства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Аналогия в мире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99"/>
                    </a:solidFill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Ростово-Суздальской земли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Галицко-Волынской земли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8858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Новгородской земли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14282" y="717007"/>
            <a:ext cx="8640000" cy="1367671"/>
          </a:xfrm>
          <a:prstGeom prst="roundRect">
            <a:avLst>
              <a:gd name="adj" fmla="val 10887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indent="352425"/>
            <a:r>
              <a:rPr lang="ru-RU" sz="2600" b="1" dirty="0">
                <a:solidFill>
                  <a:srgbClr val="0070C0"/>
                </a:solidFill>
                <a:latin typeface="Comic Sans MS" pitchFamily="66" charset="0"/>
              </a:rPr>
              <a:t>Повышенный уровень.</a:t>
            </a:r>
            <a:r>
              <a:rPr lang="ru-RU" sz="26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600" dirty="0">
                <a:latin typeface="Comic Sans MS" pitchFamily="66" charset="0"/>
              </a:rPr>
              <a:t>Используя материал учебника, </a:t>
            </a:r>
            <a:r>
              <a:rPr lang="ru-RU" sz="2600" dirty="0" smtClean="0">
                <a:latin typeface="Comic Sans MS" pitchFamily="66" charset="0"/>
              </a:rPr>
              <a:t> запишите годы правления князей и их роль в становлении княжеств.</a:t>
            </a:r>
            <a:endParaRPr lang="ru-RU" sz="2600" dirty="0">
              <a:latin typeface="Comic Sans MS" pitchFamily="66" charset="0"/>
            </a:endParaRPr>
          </a:p>
        </p:txBody>
      </p:sp>
      <p:pic>
        <p:nvPicPr>
          <p:cNvPr id="2662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2413" y="5357827"/>
          <a:ext cx="8391553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5141"/>
                <a:gridCol w="2714644"/>
                <a:gridCol w="2571768"/>
              </a:tblGrid>
              <a:tr h="7858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 Галицко-Волынское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Ростово-Суздальское</a:t>
                      </a:r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Новгородское</a:t>
                      </a:r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/>
          </a:blip>
          <a:srcRect/>
          <a:stretch/>
        </p:blipFill>
        <p:spPr>
          <a:xfrm>
            <a:off x="571472" y="2071678"/>
            <a:ext cx="1999772" cy="3060000"/>
          </a:xfrm>
          <a:prstGeom prst="roundRect">
            <a:avLst>
              <a:gd name="adj" fmla="val 10512"/>
            </a:avLst>
          </a:prstGeom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8" descr="Рисунок3"/>
          <p:cNvPicPr>
            <a:picLocks noChangeAspect="1" noChangeArrowheads="1"/>
          </p:cNvPicPr>
          <p:nvPr/>
        </p:nvPicPr>
        <p:blipFill>
          <a:blip r:embed="rId6" cstate="print">
            <a:lum bright="6000" contrast="-6000"/>
          </a:blip>
          <a:srcRect/>
          <a:stretch>
            <a:fillRect/>
          </a:stretch>
        </p:blipFill>
        <p:spPr bwMode="auto">
          <a:xfrm>
            <a:off x="5643570" y="2000240"/>
            <a:ext cx="3095617" cy="3214710"/>
          </a:xfrm>
          <a:prstGeom prst="rect">
            <a:avLst/>
          </a:prstGeom>
          <a:noFill/>
        </p:spPr>
      </p:pic>
      <p:pic>
        <p:nvPicPr>
          <p:cNvPr id="11" name="Picture 1029" descr="Рисунок1"/>
          <p:cNvPicPr>
            <a:picLocks noChangeAspect="1" noChangeArrowheads="1"/>
          </p:cNvPicPr>
          <p:nvPr/>
        </p:nvPicPr>
        <p:blipFill>
          <a:blip r:embed="rId7" cstate="print">
            <a:lum bright="6000" contrast="24000"/>
          </a:blip>
          <a:srcRect/>
          <a:stretch>
            <a:fillRect/>
          </a:stretch>
        </p:blipFill>
        <p:spPr bwMode="auto">
          <a:xfrm>
            <a:off x="2714612" y="2071678"/>
            <a:ext cx="2786082" cy="3071834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2000" y="1192393"/>
            <a:ext cx="8640000" cy="944344"/>
          </a:xfrm>
          <a:prstGeom prst="roundRect">
            <a:avLst>
              <a:gd name="adj" fmla="val 10887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indent="352425" algn="ctr"/>
            <a:r>
              <a:rPr lang="ru-RU" sz="2600" b="1" dirty="0">
                <a:solidFill>
                  <a:srgbClr val="0070C0"/>
                </a:solidFill>
                <a:latin typeface="Comic Sans MS" pitchFamily="66" charset="0"/>
              </a:rPr>
              <a:t>Повышенный уровень</a:t>
            </a:r>
            <a:r>
              <a:rPr lang="ru-RU" sz="2600" b="1" dirty="0" smtClean="0">
                <a:solidFill>
                  <a:srgbClr val="0070C0"/>
                </a:solidFill>
                <a:latin typeface="Comic Sans MS" pitchFamily="66" charset="0"/>
              </a:rPr>
              <a:t>. Почему княжеская  власть в Новгороде была не прочной? </a:t>
            </a:r>
            <a:r>
              <a:rPr lang="ru-RU" sz="2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600" dirty="0" smtClean="0">
                <a:latin typeface="Comic Sans MS" pitchFamily="66" charset="0"/>
              </a:rPr>
              <a:t> </a:t>
            </a:r>
            <a:endParaRPr lang="ru-RU" sz="2600" dirty="0">
              <a:latin typeface="Comic Sans MS" pitchFamily="66" charset="0"/>
            </a:endParaRPr>
          </a:p>
        </p:txBody>
      </p:sp>
      <p:pic>
        <p:nvPicPr>
          <p:cNvPr id="28676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Земля Новгородская</a:t>
            </a:r>
            <a:endParaRPr lang="ru-RU" dirty="0"/>
          </a:p>
        </p:txBody>
      </p:sp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3995738" y="2728913"/>
          <a:ext cx="4968875" cy="2636520"/>
        </p:xfrm>
        <a:graphic>
          <a:graphicData uri="http://schemas.openxmlformats.org/drawingml/2006/table">
            <a:tbl>
              <a:tblPr/>
              <a:tblGrid>
                <a:gridCol w="2016125"/>
                <a:gridCol w="29527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Позиция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Я считаю, что __</a:t>
                      </a: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______________,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Аргумент(ы)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потому что ____</a:t>
                      </a: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_______________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____________________________</a:t>
                      </a: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______________</a:t>
                      </a:r>
                      <a:r>
                        <a:rPr kumimoji="0" lang="ru-RU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5" descr="Рисунок1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214282" y="2214554"/>
            <a:ext cx="357190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2000" y="1192872"/>
            <a:ext cx="8640000" cy="944344"/>
          </a:xfrm>
          <a:prstGeom prst="roundRect">
            <a:avLst>
              <a:gd name="adj" fmla="val 10887"/>
            </a:avLst>
          </a:prstGeom>
          <a:blipFill>
            <a:blip r:embed="rId3" cstate="print">
              <a:extLst/>
            </a:blip>
            <a:tile tx="0" ty="0" sx="100000" sy="100000" flip="none" algn="tl"/>
          </a:blipFill>
          <a:ln w="25400"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indent="352425"/>
            <a:r>
              <a:rPr lang="ru-RU" sz="2600" b="1" dirty="0">
                <a:solidFill>
                  <a:srgbClr val="0070C0"/>
                </a:solidFill>
                <a:latin typeface="Comic Sans MS" pitchFamily="66" charset="0"/>
              </a:rPr>
              <a:t>Повышенный уровень.</a:t>
            </a:r>
            <a:r>
              <a:rPr lang="ru-RU" sz="26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600" dirty="0">
                <a:latin typeface="Comic Sans MS" pitchFamily="66" charset="0"/>
              </a:rPr>
              <a:t>Используя материал учебника, </a:t>
            </a:r>
            <a:r>
              <a:rPr lang="ru-RU" sz="2600" dirty="0" smtClean="0">
                <a:latin typeface="Comic Sans MS" pitchFamily="66" charset="0"/>
              </a:rPr>
              <a:t>впишите в схему, систему управления .</a:t>
            </a:r>
            <a:endParaRPr lang="ru-RU" sz="2600" dirty="0">
              <a:latin typeface="Comic Sans MS" pitchFamily="66" charset="0"/>
            </a:endParaRPr>
          </a:p>
        </p:txBody>
      </p:sp>
      <p:pic>
        <p:nvPicPr>
          <p:cNvPr id="30724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CBFBF"/>
              </a:clrFrom>
              <a:clrTo>
                <a:srgbClr val="BCB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214338"/>
            <a:ext cx="7477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земля Новгородская</a:t>
            </a:r>
            <a:endParaRPr lang="ru-RU" dirty="0"/>
          </a:p>
        </p:txBody>
      </p:sp>
      <p:sp>
        <p:nvSpPr>
          <p:cNvPr id="5" name="Полилиния 4"/>
          <p:cNvSpPr/>
          <p:nvPr/>
        </p:nvSpPr>
        <p:spPr>
          <a:xfrm>
            <a:off x="214282" y="5429264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0472" tIns="220472" rIns="6268472" bIns="220472" spcCol="1270" anchor="ctr"/>
          <a:lstStyle/>
          <a:p>
            <a:pPr defTabSz="13779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100" dirty="0" smtClean="0"/>
              <a:t>функции</a:t>
            </a:r>
            <a:endParaRPr lang="ru-RU" sz="3100" dirty="0"/>
          </a:p>
        </p:txBody>
      </p:sp>
      <p:sp>
        <p:nvSpPr>
          <p:cNvPr id="7" name="Полилиния 6"/>
          <p:cNvSpPr/>
          <p:nvPr/>
        </p:nvSpPr>
        <p:spPr>
          <a:xfrm>
            <a:off x="252000" y="4005064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dirty="0" smtClean="0"/>
              <a:t>исполнительная власть</a:t>
            </a:r>
            <a:endParaRPr lang="ru-RU" sz="3200" dirty="0"/>
          </a:p>
        </p:txBody>
      </p:sp>
      <p:sp>
        <p:nvSpPr>
          <p:cNvPr id="10" name="Полилиния 9"/>
          <p:cNvSpPr/>
          <p:nvPr/>
        </p:nvSpPr>
        <p:spPr>
          <a:xfrm>
            <a:off x="214282" y="2428868"/>
            <a:ext cx="8640000" cy="1260888"/>
          </a:xfrm>
          <a:custGeom>
            <a:avLst/>
            <a:gdLst>
              <a:gd name="connsiteX0" fmla="*/ 0 w 8640000"/>
              <a:gd name="connsiteY0" fmla="*/ 105074 h 1050740"/>
              <a:gd name="connsiteX1" fmla="*/ 105074 w 8640000"/>
              <a:gd name="connsiteY1" fmla="*/ 0 h 1050740"/>
              <a:gd name="connsiteX2" fmla="*/ 8534926 w 8640000"/>
              <a:gd name="connsiteY2" fmla="*/ 0 h 1050740"/>
              <a:gd name="connsiteX3" fmla="*/ 8640000 w 8640000"/>
              <a:gd name="connsiteY3" fmla="*/ 105074 h 1050740"/>
              <a:gd name="connsiteX4" fmla="*/ 8640000 w 8640000"/>
              <a:gd name="connsiteY4" fmla="*/ 945666 h 1050740"/>
              <a:gd name="connsiteX5" fmla="*/ 8534926 w 8640000"/>
              <a:gd name="connsiteY5" fmla="*/ 1050740 h 1050740"/>
              <a:gd name="connsiteX6" fmla="*/ 105074 w 8640000"/>
              <a:gd name="connsiteY6" fmla="*/ 1050740 h 1050740"/>
              <a:gd name="connsiteX7" fmla="*/ 0 w 8640000"/>
              <a:gd name="connsiteY7" fmla="*/ 945666 h 1050740"/>
              <a:gd name="connsiteX8" fmla="*/ 0 w 8640000"/>
              <a:gd name="connsiteY8" fmla="*/ 105074 h 105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0000" h="1050740">
                <a:moveTo>
                  <a:pt x="0" y="105074"/>
                </a:moveTo>
                <a:cubicBezTo>
                  <a:pt x="0" y="47043"/>
                  <a:pt x="47043" y="0"/>
                  <a:pt x="105074" y="0"/>
                </a:cubicBezTo>
                <a:lnTo>
                  <a:pt x="8534926" y="0"/>
                </a:lnTo>
                <a:cubicBezTo>
                  <a:pt x="8592957" y="0"/>
                  <a:pt x="8640000" y="47043"/>
                  <a:pt x="8640000" y="105074"/>
                </a:cubicBezTo>
                <a:lnTo>
                  <a:pt x="8640000" y="945666"/>
                </a:lnTo>
                <a:cubicBezTo>
                  <a:pt x="8640000" y="1003697"/>
                  <a:pt x="8592957" y="1050740"/>
                  <a:pt x="8534926" y="1050740"/>
                </a:cubicBezTo>
                <a:lnTo>
                  <a:pt x="105074" y="1050740"/>
                </a:lnTo>
                <a:cubicBezTo>
                  <a:pt x="47043" y="1050740"/>
                  <a:pt x="0" y="1003697"/>
                  <a:pt x="0" y="945666"/>
                </a:cubicBezTo>
                <a:lnTo>
                  <a:pt x="0" y="105074"/>
                </a:lnTo>
                <a:close/>
              </a:path>
            </a:pathLst>
          </a:custGeom>
          <a:gradFill rotWithShape="0">
            <a:gsLst>
              <a:gs pos="0">
                <a:srgbClr val="C0C0C0"/>
              </a:gs>
              <a:gs pos="80000">
                <a:srgbClr val="DDDDDD"/>
              </a:gs>
              <a:gs pos="100000">
                <a:srgbClr val="EAEAEA"/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6275584" bIns="227584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dirty="0" smtClean="0"/>
              <a:t>Верховная власть</a:t>
            </a:r>
            <a:endParaRPr lang="ru-RU" sz="3200" dirty="0"/>
          </a:p>
        </p:txBody>
      </p:sp>
      <p:sp>
        <p:nvSpPr>
          <p:cNvPr id="17" name="Полилиния 16"/>
          <p:cNvSpPr/>
          <p:nvPr/>
        </p:nvSpPr>
        <p:spPr>
          <a:xfrm>
            <a:off x="4426854" y="4111200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9466" tIns="109466" rIns="109466" bIns="109466" spcCol="1270" anchor="ctr"/>
          <a:lstStyle/>
          <a:p>
            <a:pPr algn="ctr" defTabSz="9779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200"/>
          </a:p>
        </p:txBody>
      </p:sp>
      <p:sp>
        <p:nvSpPr>
          <p:cNvPr id="19" name="Полилиния 18"/>
          <p:cNvSpPr/>
          <p:nvPr/>
        </p:nvSpPr>
        <p:spPr>
          <a:xfrm>
            <a:off x="4426854" y="5550297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9466" tIns="109466" rIns="109466" bIns="109466" spcCol="1270" anchor="ctr"/>
          <a:lstStyle/>
          <a:p>
            <a:pPr algn="ctr" defTabSz="9779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200"/>
          </a:p>
        </p:txBody>
      </p:sp>
      <p:sp>
        <p:nvSpPr>
          <p:cNvPr id="21" name="Полилиния 20"/>
          <p:cNvSpPr/>
          <p:nvPr/>
        </p:nvSpPr>
        <p:spPr>
          <a:xfrm>
            <a:off x="5948346" y="4111200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sp>
        <p:nvSpPr>
          <p:cNvPr id="24" name="Полилиния 23"/>
          <p:cNvSpPr/>
          <p:nvPr/>
        </p:nvSpPr>
        <p:spPr>
          <a:xfrm>
            <a:off x="5948346" y="5550297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sp>
        <p:nvSpPr>
          <p:cNvPr id="26" name="Полилиния 25"/>
          <p:cNvSpPr/>
          <p:nvPr/>
        </p:nvSpPr>
        <p:spPr>
          <a:xfrm>
            <a:off x="7469837" y="4111200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sp>
        <p:nvSpPr>
          <p:cNvPr id="28" name="Полилиния 27"/>
          <p:cNvSpPr/>
          <p:nvPr/>
        </p:nvSpPr>
        <p:spPr>
          <a:xfrm>
            <a:off x="7469837" y="5550297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5021263" y="3721100"/>
            <a:ext cx="760412" cy="390525"/>
          </a:xfrm>
          <a:prstGeom prst="line">
            <a:avLst/>
          </a:prstGeom>
          <a:ln w="47625">
            <a:solidFill>
              <a:schemeClr val="bg1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781675" y="3721100"/>
            <a:ext cx="760413" cy="390525"/>
          </a:xfrm>
          <a:prstGeom prst="line">
            <a:avLst/>
          </a:prstGeom>
          <a:ln w="47625">
            <a:solidFill>
              <a:schemeClr val="bg1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781675" y="3721100"/>
            <a:ext cx="2282825" cy="390525"/>
          </a:xfrm>
          <a:prstGeom prst="line">
            <a:avLst/>
          </a:prstGeom>
          <a:ln w="47625">
            <a:solidFill>
              <a:schemeClr val="bg1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021263" y="5160963"/>
            <a:ext cx="0" cy="388937"/>
          </a:xfrm>
          <a:prstGeom prst="straightConnector1">
            <a:avLst/>
          </a:prstGeom>
          <a:ln w="47625">
            <a:solidFill>
              <a:schemeClr val="bg1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6542088" y="5160963"/>
            <a:ext cx="0" cy="388937"/>
          </a:xfrm>
          <a:prstGeom prst="straightConnector1">
            <a:avLst/>
          </a:prstGeom>
          <a:ln w="47625">
            <a:solidFill>
              <a:schemeClr val="bg1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8064500" y="5160963"/>
            <a:ext cx="0" cy="388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олилиния 24"/>
          <p:cNvSpPr/>
          <p:nvPr/>
        </p:nvSpPr>
        <p:spPr>
          <a:xfrm>
            <a:off x="4714876" y="2571744"/>
            <a:ext cx="1187999" cy="1050741"/>
          </a:xfrm>
          <a:custGeom>
            <a:avLst/>
            <a:gdLst>
              <a:gd name="connsiteX0" fmla="*/ 0 w 1187999"/>
              <a:gd name="connsiteY0" fmla="*/ 87562 h 875617"/>
              <a:gd name="connsiteX1" fmla="*/ 87562 w 1187999"/>
              <a:gd name="connsiteY1" fmla="*/ 0 h 875617"/>
              <a:gd name="connsiteX2" fmla="*/ 1100437 w 1187999"/>
              <a:gd name="connsiteY2" fmla="*/ 0 h 875617"/>
              <a:gd name="connsiteX3" fmla="*/ 1187999 w 1187999"/>
              <a:gd name="connsiteY3" fmla="*/ 87562 h 875617"/>
              <a:gd name="connsiteX4" fmla="*/ 1187999 w 1187999"/>
              <a:gd name="connsiteY4" fmla="*/ 788055 h 875617"/>
              <a:gd name="connsiteX5" fmla="*/ 1100437 w 1187999"/>
              <a:gd name="connsiteY5" fmla="*/ 875617 h 875617"/>
              <a:gd name="connsiteX6" fmla="*/ 87562 w 1187999"/>
              <a:gd name="connsiteY6" fmla="*/ 875617 h 875617"/>
              <a:gd name="connsiteX7" fmla="*/ 0 w 1187999"/>
              <a:gd name="connsiteY7" fmla="*/ 788055 h 875617"/>
              <a:gd name="connsiteX8" fmla="*/ 0 w 1187999"/>
              <a:gd name="connsiteY8" fmla="*/ 87562 h 87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999" h="875617">
                <a:moveTo>
                  <a:pt x="0" y="87562"/>
                </a:moveTo>
                <a:cubicBezTo>
                  <a:pt x="0" y="39203"/>
                  <a:pt x="39203" y="0"/>
                  <a:pt x="87562" y="0"/>
                </a:cubicBezTo>
                <a:lnTo>
                  <a:pt x="1100437" y="0"/>
                </a:lnTo>
                <a:cubicBezTo>
                  <a:pt x="1148796" y="0"/>
                  <a:pt x="1187999" y="39203"/>
                  <a:pt x="1187999" y="87562"/>
                </a:cubicBezTo>
                <a:lnTo>
                  <a:pt x="1187999" y="788055"/>
                </a:lnTo>
                <a:cubicBezTo>
                  <a:pt x="1187999" y="836414"/>
                  <a:pt x="1148796" y="875617"/>
                  <a:pt x="1100437" y="875617"/>
                </a:cubicBezTo>
                <a:lnTo>
                  <a:pt x="87562" y="875617"/>
                </a:lnTo>
                <a:cubicBezTo>
                  <a:pt x="39203" y="875617"/>
                  <a:pt x="0" y="836414"/>
                  <a:pt x="0" y="788055"/>
                </a:cubicBezTo>
                <a:lnTo>
                  <a:pt x="0" y="87562"/>
                </a:lnTo>
                <a:close/>
              </a:path>
            </a:pathLst>
          </a:custGeom>
          <a:gradFill rotWithShape="0">
            <a:gsLst>
              <a:gs pos="0">
                <a:schemeClr val="accent5">
                  <a:lumMod val="60000"/>
                  <a:lumOff val="40000"/>
                </a:schemeClr>
              </a:gs>
              <a:gs pos="80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8996" tIns="158996" rIns="158996" bIns="158996" spcCol="1270" anchor="ctr"/>
          <a:lstStyle/>
          <a:p>
            <a:pPr algn="ctr" defTabSz="15557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3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6">
      <a:dk1>
        <a:srgbClr val="800000"/>
      </a:dk1>
      <a:lt1>
        <a:srgbClr val="800000"/>
      </a:lt1>
      <a:dk2>
        <a:srgbClr val="800000"/>
      </a:dk2>
      <a:lt2>
        <a:srgbClr val="FFFF99"/>
      </a:lt2>
      <a:accent1>
        <a:srgbClr val="FFCC99"/>
      </a:accent1>
      <a:accent2>
        <a:srgbClr val="800000"/>
      </a:accent2>
      <a:accent3>
        <a:srgbClr val="FF9933"/>
      </a:accent3>
      <a:accent4>
        <a:srgbClr val="FFFF66"/>
      </a:accent4>
      <a:accent5>
        <a:srgbClr val="FFC000"/>
      </a:accent5>
      <a:accent6>
        <a:srgbClr val="F79646"/>
      </a:accent6>
      <a:hlink>
        <a:srgbClr val="800000"/>
      </a:hlink>
      <a:folHlink>
        <a:srgbClr val="990000"/>
      </a:folHlink>
    </a:clrScheme>
    <a:fontScheme name="для урока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29423</TotalTime>
  <Words>664</Words>
  <Application>Microsoft Office PowerPoint</Application>
  <PresentationFormat>Экран (4:3)</PresentationFormat>
  <Paragraphs>125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Тема1</vt:lpstr>
      <vt:lpstr>Главные политические центры Руси</vt:lpstr>
      <vt:lpstr>ОПРЕДЕЛЯЕМ ПРОБЛЕМУ</vt:lpstr>
      <vt:lpstr>ОПРЕДЕЛЯЕМ ПРОБЛЕМУ</vt:lpstr>
      <vt:lpstr>ВСПОМИНАЕМ ТО, ЧТО ЗНАЕМ</vt:lpstr>
      <vt:lpstr> дорога к  новым знаниям</vt:lpstr>
      <vt:lpstr>ОТКРЫВАЕМ НОВЫЕ ЗНАНИЯ</vt:lpstr>
      <vt:lpstr> </vt:lpstr>
      <vt:lpstr>Земля Новгородская</vt:lpstr>
      <vt:lpstr> земля Новгородская</vt:lpstr>
      <vt:lpstr>Земля Галицко-Волынская </vt:lpstr>
      <vt:lpstr>Ростово (Владимиро)-Суздальская княжество</vt:lpstr>
      <vt:lpstr>ОТКРЫВАЕМ НОВЫЕ ЗНАНИЯ</vt:lpstr>
      <vt:lpstr>Выражаем свое мнение…</vt:lpstr>
      <vt:lpstr>ПРИМЕНЯЕМ НОВЫЕ ЗНАНИЯ</vt:lpstr>
      <vt:lpstr>ПРИМЕНЯЕМ НОВЫЕ ЗНАНИЯ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ДОСТИЖЕНИЯ КУЛЬТУРЫ ДРЕВНЕЙ РУСИ</dc:title>
  <dc:creator>Telli</dc:creator>
  <cp:lastModifiedBy>Admin</cp:lastModifiedBy>
  <cp:revision>1195</cp:revision>
  <dcterms:created xsi:type="dcterms:W3CDTF">2012-04-06T18:00:09Z</dcterms:created>
  <dcterms:modified xsi:type="dcterms:W3CDTF">2014-03-24T09:49:15Z</dcterms:modified>
</cp:coreProperties>
</file>